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608" r:id="rId2"/>
    <p:sldId id="607" r:id="rId3"/>
    <p:sldId id="277" r:id="rId4"/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71"/>
  </p:normalViewPr>
  <p:slideViewPr>
    <p:cSldViewPr snapToGrid="0" snapToObjects="1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564A2-E89C-DE40-A975-2AA9E78821EF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9E1E8-7FBA-EB44-AD75-80DFDCFE43C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749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A9E1E8-7FBA-EB44-AD75-80DFDCFE43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32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031">
            <a:extLst>
              <a:ext uri="{FF2B5EF4-FFF2-40B4-BE49-F238E27FC236}">
                <a16:creationId xmlns:a16="http://schemas.microsoft.com/office/drawing/2014/main" id="{2A22BB8D-2506-F640-896D-1569E8593F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4CBFDF0-7C86-7740-A84B-8880756B6BE2}" type="slidenum">
              <a:rPr lang="en-US" altLang="en-US" sz="1200" smtClean="0">
                <a:latin typeface="Calibri Regular"/>
              </a:rPr>
              <a:pPr/>
              <a:t>2</a:t>
            </a:fld>
            <a:endParaRPr lang="en-US" altLang="en-US" sz="1200">
              <a:latin typeface="Calibri Regular"/>
            </a:endParaRPr>
          </a:p>
        </p:txBody>
      </p:sp>
      <p:sp>
        <p:nvSpPr>
          <p:cNvPr id="31746" name="Rectangle 1026">
            <a:extLst>
              <a:ext uri="{FF2B5EF4-FFF2-40B4-BE49-F238E27FC236}">
                <a16:creationId xmlns:a16="http://schemas.microsoft.com/office/drawing/2014/main" id="{F14A3548-2ACA-FD44-9A9F-4CDDF5E3D2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1027">
            <a:extLst>
              <a:ext uri="{FF2B5EF4-FFF2-40B4-BE49-F238E27FC236}">
                <a16:creationId xmlns:a16="http://schemas.microsoft.com/office/drawing/2014/main" id="{FAA9AAA2-48E1-9E4C-8118-678E9F79C4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1692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A9E1E8-7FBA-EB44-AD75-80DFDCFE43C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632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A9E1E8-7FBA-EB44-AD75-80DFDCFE43C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677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62F99-03E6-0A4C-82FB-902D46F6F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1D6480-1707-544C-8812-570F90B03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AD588-ADAE-714B-A0CA-40AD15607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C234-68DA-794F-9FF4-C6732E0D617F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D0945A-40A7-3A43-A38C-6C2006153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EDDF2-D32E-7940-95D9-248A9295B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A2B1-E266-B54D-AF23-347E07E2AF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17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A66BC-02E4-9841-9CFD-1AB53F928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1FBD19-6863-824D-A496-B35732B088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0F14B-27E8-D04A-BCA0-3ED0E17E6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C234-68DA-794F-9FF4-C6732E0D617F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F4FA0-DA47-BA4D-B003-1CC63C23A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1CF5F-F0B0-DB44-9339-088420D1E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A2B1-E266-B54D-AF23-347E07E2AF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80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86197F-36EE-8E43-9220-70C240443B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76620B-DB66-7F4D-9E91-3F1D7D9AF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1EFA9-D641-C445-9706-20C96EDF6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C234-68DA-794F-9FF4-C6732E0D617F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0A667-80F7-664C-9C10-608DE8FDC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659A8-C33C-D34C-9EF0-03C1F91FF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A2B1-E266-B54D-AF23-347E07E2AF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07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04156-B98F-8140-A1CF-FA1015990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C06BD-B8CE-C543-A44C-F371A9E36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76956-1D70-A84D-9D91-6568B8DDD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C234-68DA-794F-9FF4-C6732E0D617F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01172-C1AA-2A49-8BBC-C6BAAB664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BF8D3-75F5-5A49-867D-754FF5CFD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A2B1-E266-B54D-AF23-347E07E2AF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12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9ACB2-26B4-C54B-9DD1-EFB424619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1BA20B-6836-7843-B856-3793DE8B0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AA74E9-1C85-E649-9472-3B53A94BF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C234-68DA-794F-9FF4-C6732E0D617F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75568-CE30-DB45-974D-0BF235ECB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461F4-C72B-8942-A4BF-C432676EB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A2B1-E266-B54D-AF23-347E07E2AF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021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C1808-861E-6541-AC0F-8BA5215E7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7B7FC-FCD6-2A4F-9FB7-9EF86AE8A5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A5210-D009-7948-8A30-EE8DFF4A8D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2930F-11FC-F041-9357-9865D10A3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C234-68DA-794F-9FF4-C6732E0D617F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DFA2AD-147C-834B-800D-464A3BE50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2C4F86-597E-5B44-ADA8-B90AAF59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A2B1-E266-B54D-AF23-347E07E2AF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671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99613-B866-3E4E-9593-39E04EB6E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46F7B8-2B01-4E48-BF58-2EB354FDB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13550E-0A55-A742-B185-8F21098F61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3C8630-1EB1-2A4F-84D0-5A97B83D7B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8D8A3D-C283-6F40-9ED9-3193320E09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E183AB-33AB-BD44-96D5-F685BC502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C234-68DA-794F-9FF4-C6732E0D617F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705F6A-6573-0B4A-B0A6-9743E870B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6D8D81-A506-8346-B6DB-600C6A378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A2B1-E266-B54D-AF23-347E07E2AF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475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F4F0A-B250-B241-B571-3D89F8A09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C90A6D-BBDC-9647-983A-2B182C5EB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C234-68DA-794F-9FF4-C6732E0D617F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3404BF-2BBC-4540-A411-F514F91B0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0D9478-35EF-D94B-8D44-D20F51A9A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A2B1-E266-B54D-AF23-347E07E2AF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38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D15E1C-0EE0-5B4A-A00A-42BB48835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C234-68DA-794F-9FF4-C6732E0D617F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AC3FA8-E813-754A-9140-1FF3039C7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28E8B0-5AA3-9D46-9865-B4375E76A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A2B1-E266-B54D-AF23-347E07E2AF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33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C94EC-72A5-0049-8879-A76B98A22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9CC19-F869-D147-A259-76D6E0A7E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8DDB0E-BE38-1D46-B783-0432E5026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42CE05-3079-144D-BC2F-A42DC049C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C234-68DA-794F-9FF4-C6732E0D617F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164F64-D748-7849-A71C-FF1B98E59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BBC82D-BE08-6E43-8DEA-AB14D3033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A2B1-E266-B54D-AF23-347E07E2AF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55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294A0-A2FD-074B-AD28-DD453A564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1A7443-49CC-F54A-958A-6A8588CBE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C3C6E-9966-7241-8C55-F58B4B1864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0384C3-2F8C-8A4F-A78F-FA5E20EB7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C234-68DA-794F-9FF4-C6732E0D617F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F3648C-9F27-714C-BD2F-A02F1F87F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74122-5D86-D74F-ABBF-EDE979E46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A2B1-E266-B54D-AF23-347E07E2AF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5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F46F3F-810D-EF47-AD42-7DAA04E2E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3728A-76B2-014A-9624-81A6F0747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10D6F3-DD2B-9346-BC32-796579CEB1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7C234-68DA-794F-9FF4-C6732E0D617F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F70CD-CE3C-694F-AF70-6896ED7D9F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E4582-B4E3-E04F-9566-6797C185B1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A2B1-E266-B54D-AF23-347E07E2AF5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840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AE899A-44BF-0842-A8D4-629F5777B443}"/>
              </a:ext>
            </a:extLst>
          </p:cNvPr>
          <p:cNvSpPr/>
          <p:nvPr/>
        </p:nvSpPr>
        <p:spPr>
          <a:xfrm>
            <a:off x="2050471" y="1441623"/>
            <a:ext cx="8146473" cy="3680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Even when we proceed successfully from the psychiatric situation to a mechanistic explanation of disease, we face still another constraint: human agency.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Only a respectful and ethical acceptance of human agency will allow scientific reductionism to be successful in psychiatry.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636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3">
            <a:extLst>
              <a:ext uri="{FF2B5EF4-FFF2-40B4-BE49-F238E27FC236}">
                <a16:creationId xmlns:a16="http://schemas.microsoft.com/office/drawing/2014/main" id="{C280DB84-9FA1-434E-B694-DB5DB18C2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4600" y="1790700"/>
            <a:ext cx="7543800" cy="3276600"/>
          </a:xfrm>
        </p:spPr>
        <p:txBody>
          <a:bodyPr/>
          <a:lstStyle/>
          <a:p>
            <a:pPr marL="514350" indent="-514350">
              <a:lnSpc>
                <a:spcPct val="140000"/>
              </a:lnSpc>
              <a:buFont typeface="Calibri" panose="020F0502020204030204" pitchFamily="34" charset="0"/>
              <a:buAutoNum type="arabicParenR"/>
            </a:pPr>
            <a:r>
              <a:rPr lang="en-US" altLang="en-US">
                <a:ea typeface="ＭＳ Ｐゴシック" panose="020B0600070205080204" pitchFamily="34" charset="-128"/>
              </a:rPr>
              <a:t>Psychiatric situation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marL="514350" indent="-514350">
              <a:lnSpc>
                <a:spcPct val="140000"/>
              </a:lnSpc>
              <a:buFont typeface="Calibri" panose="020F0502020204030204" pitchFamily="34" charset="0"/>
              <a:buAutoNum type="arabicParenR"/>
            </a:pPr>
            <a:r>
              <a:rPr lang="en-US" altLang="en-US">
                <a:ea typeface="ＭＳ Ｐゴシック" panose="020B0600070205080204" pitchFamily="34" charset="-128"/>
              </a:rPr>
              <a:t>Psychiatric diagnosis</a:t>
            </a:r>
          </a:p>
          <a:p>
            <a:pPr marL="514350" indent="-514350">
              <a:lnSpc>
                <a:spcPct val="140000"/>
              </a:lnSpc>
              <a:buFont typeface="Calibri" panose="020F0502020204030204" pitchFamily="34" charset="0"/>
              <a:buAutoNum type="arabicParenR"/>
            </a:pPr>
            <a:r>
              <a:rPr lang="en-US" altLang="en-US">
                <a:ea typeface="ＭＳ Ｐゴシック" panose="020B0600070205080204" pitchFamily="34" charset="-128"/>
              </a:rPr>
              <a:t>Clinico-pathological correlation</a:t>
            </a:r>
          </a:p>
          <a:p>
            <a:pPr marL="514350" indent="-514350">
              <a:lnSpc>
                <a:spcPct val="140000"/>
              </a:lnSpc>
              <a:buFont typeface="Calibri" panose="020F0502020204030204" pitchFamily="34" charset="0"/>
              <a:buAutoNum type="arabicParenR"/>
            </a:pPr>
            <a:r>
              <a:rPr lang="en-US" altLang="en-US">
                <a:ea typeface="ＭＳ Ｐゴシック" panose="020B0600070205080204" pitchFamily="34" charset="-128"/>
              </a:rPr>
              <a:t>Causal inference testing</a:t>
            </a: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9B4EB8A4-3EDD-3E4B-A80B-B8D3119AA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7900" y="342900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 sz="4000" u="sng">
                <a:ea typeface="ＭＳ Ｐゴシック" panose="020B0600070205080204" pitchFamily="34" charset="-128"/>
              </a:rPr>
              <a:t>Scientific reductionism in psychiatry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771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32"/>
          <a:stretch/>
        </p:blipFill>
        <p:spPr bwMode="auto">
          <a:xfrm>
            <a:off x="2975034" y="364981"/>
            <a:ext cx="6045185" cy="569261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8157428" y="6407977"/>
            <a:ext cx="2582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(From </a:t>
            </a:r>
            <a:r>
              <a:rPr lang="en-US" dirty="0" err="1"/>
              <a:t>Ahn</a:t>
            </a:r>
            <a:r>
              <a:rPr lang="en-US" dirty="0"/>
              <a:t> and Kim 2008)</a:t>
            </a:r>
          </a:p>
        </p:txBody>
      </p:sp>
    </p:spTree>
    <p:extLst>
      <p:ext uri="{BB962C8B-B14F-4D97-AF65-F5344CB8AC3E}">
        <p14:creationId xmlns:p14="http://schemas.microsoft.com/office/powerpoint/2010/main" val="219049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A350E-2B21-4F45-99AC-7B96C26CF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‘What, then, defines a given individual experience e as a specific symptom, given that it is not pre-given as an autonomous, thing-like entity?  On the phenomenological account, the symptom is </a:t>
            </a:r>
            <a:r>
              <a:rPr lang="en-US" i="1" dirty="0"/>
              <a:t>individuated </a:t>
            </a:r>
            <a:r>
              <a:rPr lang="en-US" dirty="0"/>
              <a:t>(becomes </a:t>
            </a:r>
            <a:r>
              <a:rPr lang="en-US" i="1" dirty="0"/>
              <a:t>this</a:t>
            </a:r>
            <a:r>
              <a:rPr lang="en-US" dirty="0"/>
              <a:t> or </a:t>
            </a:r>
            <a:r>
              <a:rPr lang="en-US" i="1" dirty="0"/>
              <a:t>that</a:t>
            </a:r>
            <a:r>
              <a:rPr lang="en-US" dirty="0"/>
              <a:t> symptom) along several dimensions, not only through its sheer content but also through its structure (form) and its meaning relations to previous, simultaneous, and succeeding experiences.’</a:t>
            </a:r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(</a:t>
            </a:r>
            <a:r>
              <a:rPr lang="en-US" dirty="0" err="1"/>
              <a:t>Nordgaard</a:t>
            </a:r>
            <a:r>
              <a:rPr lang="en-US" dirty="0"/>
              <a:t>, Sass and </a:t>
            </a:r>
            <a:r>
              <a:rPr lang="en-US" dirty="0" err="1"/>
              <a:t>Parnas</a:t>
            </a:r>
            <a:r>
              <a:rPr lang="en-US" dirty="0"/>
              <a:t> 2013)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93607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153</Words>
  <Application>Microsoft Office PowerPoint</Application>
  <PresentationFormat>Widescreen</PresentationFormat>
  <Paragraphs>16</Paragraphs>
  <Slides>4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11" baseType="lpstr">
      <vt:lpstr>ＭＳ Ｐゴシック</vt:lpstr>
      <vt:lpstr>Arial</vt:lpstr>
      <vt:lpstr>Calibri</vt:lpstr>
      <vt:lpstr>Calibri Light</vt:lpstr>
      <vt:lpstr>Calibri Regular</vt:lpstr>
      <vt:lpstr>Times New Roman</vt:lpstr>
      <vt:lpstr>Office Theme</vt:lpstr>
      <vt:lpstr>PowerPoint-præsentation</vt:lpstr>
      <vt:lpstr>Scientific reductionism in psychiatry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Campbell</dc:creator>
  <cp:lastModifiedBy>Merete Lynnerup</cp:lastModifiedBy>
  <cp:revision>5</cp:revision>
  <dcterms:created xsi:type="dcterms:W3CDTF">2018-05-30T05:11:15Z</dcterms:created>
  <dcterms:modified xsi:type="dcterms:W3CDTF">2018-05-31T13:23:57Z</dcterms:modified>
</cp:coreProperties>
</file>